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63" r:id="rId4"/>
    <p:sldId id="264" r:id="rId5"/>
    <p:sldId id="265" r:id="rId6"/>
    <p:sldId id="266" r:id="rId7"/>
    <p:sldId id="267" r:id="rId8"/>
    <p:sldId id="269" r:id="rId9"/>
    <p:sldId id="27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8AC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9390" autoAdjust="0"/>
    <p:restoredTop sz="86385" autoAdjust="0"/>
  </p:normalViewPr>
  <p:slideViewPr>
    <p:cSldViewPr>
      <p:cViewPr varScale="1">
        <p:scale>
          <a:sx n="64" d="100"/>
          <a:sy n="64" d="100"/>
        </p:scale>
        <p:origin x="-1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7CB22E-51E8-41DD-8343-22DAA4EBA6BA}" type="datetime1">
              <a:rPr lang="en-US"/>
              <a:pPr/>
              <a:t>11/18/10</a:t>
            </a:fld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44CDF7-338B-46FF-A6D4-FA218CFF49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A3A1F9-5B70-47F2-9A2D-F054E24F299A}" type="datetime1">
              <a:rPr lang="en-US"/>
              <a:pPr/>
              <a:t>11/18/10</a:t>
            </a:fld>
            <a:endParaRPr lang="en-US"/>
          </a:p>
        </p:txBody>
      </p:sp>
      <p:sp>
        <p:nvSpPr>
          <p:cNvPr id="38916" name="Placeholder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EEBD2B-AA8B-4514-BC4E-C5B98C4D557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A04C7-24CB-4BFA-952F-0CD6FBE64305}" type="datetimeFigureOut">
              <a:rPr lang="en-US"/>
              <a:pPr>
                <a:defRPr/>
              </a:pPr>
              <a:t>11/18/10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772D9-0A46-4820-ACE2-B25D6C01D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859DC-81C1-4E8E-9848-CEF675372570}" type="datetimeFigureOut">
              <a:rPr lang="en-US"/>
              <a:pPr>
                <a:defRPr/>
              </a:pPr>
              <a:t>11/18/10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6C838-E477-4FE1-BFD0-D95E36E07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92F9B-6DB2-43C9-ADBB-133F327A09D3}" type="datetimeFigureOut">
              <a:rPr lang="en-US"/>
              <a:pPr>
                <a:defRPr/>
              </a:pPr>
              <a:t>11/18/10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2BDD8-6337-4E67-A943-9F080ADD1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E0BA7-B4FD-4869-A679-942143F95DEF}" type="datetimeFigureOut">
              <a:rPr lang="en-US"/>
              <a:pPr>
                <a:defRPr/>
              </a:pPr>
              <a:t>11/18/10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53B78-FD72-4165-A6AC-6B151D51A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6086F-3FA9-4517-AB81-115B10D5EC81}" type="datetimeFigureOut">
              <a:rPr lang="en-US"/>
              <a:pPr>
                <a:defRPr/>
              </a:pPr>
              <a:t>11/18/10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2A92A-B617-4095-B124-88ED5E964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13234-6950-495F-B994-CB91B0C4502E}" type="datetimeFigureOut">
              <a:rPr lang="en-US"/>
              <a:pPr>
                <a:defRPr/>
              </a:pPr>
              <a:t>11/18/10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7428C-5F1C-4AF7-9276-9CBC95754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2FC82-270F-49A4-82EA-B575ADABDD90}" type="datetimeFigureOut">
              <a:rPr lang="en-US"/>
              <a:pPr>
                <a:defRPr/>
              </a:pPr>
              <a:t>11/18/10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69CD4-FB59-4C3F-8336-3A6677341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06EC7C7-BFBD-4BAC-AB20-893FD50756E4}" type="datetimeFigureOut">
              <a:rPr lang="en-US"/>
              <a:pPr>
                <a:defRPr/>
              </a:pPr>
              <a:t>11/18/10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E828D1-8110-4603-BC5C-070B737EC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ＭＳ Ｐゴシック" charset="-128"/>
          <a:cs typeface="ＭＳ Ｐゴシック" charset="-128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charset="0"/>
          <a:ea typeface="ＭＳ Ｐゴシック" charset="-128"/>
          <a:cs typeface="ＭＳ Ｐゴシック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charset="2"/>
        <a:buChar char=""/>
        <a:defRPr sz="2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charset="2"/>
        <a:buChar char=""/>
        <a:defRPr sz="2400" kern="1200">
          <a:solidFill>
            <a:schemeClr val="tx2"/>
          </a:solidFill>
          <a:latin typeface="+mn-lt"/>
          <a:ea typeface="ＭＳ Ｐゴシック" charset="-128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charset="2"/>
        <a:buChar char="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charset="2"/>
        <a:buChar char="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charset="2"/>
        <a:buChar char="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lpscience.fatcow.com/jwanamaker/animations/Enzyme%20activity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lpscience.fatcow.com/jwanamaker/animations/Enzyme%20activity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lpscience.fatcow.com/jwanamaker/animations/Enzyme%20activity.html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Energy and Enzymes 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ea typeface="+mj-ea"/>
                <a:cs typeface="+mj-cs"/>
              </a:rPr>
              <a:t>Biochemistry… </a:t>
            </a:r>
            <a:endParaRPr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ea typeface="+mj-ea"/>
                <a:cs typeface="+mj-cs"/>
              </a:rPr>
              <a:t>Chemical Reactions… </a:t>
            </a:r>
            <a:endParaRPr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7772400" cy="4572000"/>
          </a:xfrm>
        </p:spPr>
        <p:txBody>
          <a:bodyPr/>
          <a:lstStyle/>
          <a:p>
            <a:r>
              <a:rPr lang="en-US" b="1" smtClean="0"/>
              <a:t>When one or more substances change to create one or more different substances. </a:t>
            </a:r>
          </a:p>
          <a:p>
            <a:r>
              <a:rPr lang="en-US" b="1" smtClean="0"/>
              <a:t>Old bonds are broken and new bonds are formed. </a:t>
            </a:r>
          </a:p>
          <a:p>
            <a:endParaRPr lang="en-US" smtClean="0"/>
          </a:p>
        </p:txBody>
      </p:sp>
      <p:pic>
        <p:nvPicPr>
          <p:cNvPr id="14339" name="Picture 2" descr="C:\Documents and Settings\Zimaal\Local Settings\Temporary Internet Files\Content.IE5\82DMSJPB\MC90002989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886200"/>
            <a:ext cx="2667000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Activation Energy :   </a:t>
            </a:r>
          </a:p>
          <a:p>
            <a:pPr lvl="1"/>
            <a:r>
              <a:rPr lang="en-US" b="1" smtClean="0"/>
              <a:t>an amount of energy required to get a reaction </a:t>
            </a:r>
            <a:r>
              <a:rPr lang="en-US" b="1" smtClean="0">
                <a:solidFill>
                  <a:srgbClr val="FF0000"/>
                </a:solidFill>
              </a:rPr>
              <a:t>started. </a:t>
            </a:r>
          </a:p>
          <a:p>
            <a:r>
              <a:rPr lang="en-US" b="1" smtClean="0"/>
              <a:t>Often, the amount of energy needed to start a reaction is </a:t>
            </a:r>
            <a:r>
              <a:rPr lang="en-US" b="1" smtClean="0">
                <a:solidFill>
                  <a:srgbClr val="FF0000"/>
                </a:solidFill>
              </a:rPr>
              <a:t>very high </a:t>
            </a:r>
            <a:r>
              <a:rPr lang="en-US" b="1" smtClean="0"/>
              <a:t>and the reaction itself takes a </a:t>
            </a:r>
            <a:r>
              <a:rPr lang="en-US" b="1" smtClean="0">
                <a:solidFill>
                  <a:srgbClr val="FF0000"/>
                </a:solidFill>
              </a:rPr>
              <a:t>long time. </a:t>
            </a:r>
          </a:p>
          <a:p>
            <a:pPr lvl="1"/>
            <a:r>
              <a:rPr lang="en-US" b="1" smtClean="0"/>
              <a:t>takes a lot of </a:t>
            </a:r>
            <a:r>
              <a:rPr lang="en-US" b="1" smtClean="0">
                <a:solidFill>
                  <a:srgbClr val="FF0000"/>
                </a:solidFill>
              </a:rPr>
              <a:t>energy</a:t>
            </a:r>
            <a:r>
              <a:rPr lang="en-US" b="1" smtClean="0"/>
              <a:t> </a:t>
            </a:r>
            <a:r>
              <a:rPr lang="en-US" b="1" smtClean="0">
                <a:solidFill>
                  <a:srgbClr val="FF0000"/>
                </a:solidFill>
              </a:rPr>
              <a:t>to break bonds </a:t>
            </a:r>
            <a:r>
              <a:rPr lang="en-US" b="1" smtClean="0"/>
              <a:t>and the molecules </a:t>
            </a:r>
            <a:r>
              <a:rPr lang="en-US" b="1" smtClean="0">
                <a:solidFill>
                  <a:srgbClr val="FF0000"/>
                </a:solidFill>
              </a:rPr>
              <a:t>have to come together </a:t>
            </a:r>
            <a:r>
              <a:rPr lang="en-US" b="1" smtClean="0"/>
              <a:t>in the right way</a:t>
            </a:r>
          </a:p>
          <a:p>
            <a:pPr lvl="1"/>
            <a:r>
              <a:rPr lang="en-US" b="1" smtClean="0"/>
              <a:t>ANIMATION: </a:t>
            </a:r>
            <a:r>
              <a:rPr lang="en-US" b="1" smtClean="0">
                <a:hlinkClick r:id="rId3"/>
              </a:rPr>
              <a:t>Why Enzymes</a:t>
            </a:r>
            <a:endParaRPr lang="en-US" b="1" smtClean="0"/>
          </a:p>
          <a:p>
            <a:pPr lvl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ea typeface="+mj-ea"/>
                <a:cs typeface="+mj-cs"/>
              </a:rPr>
              <a:t>Getting it going…</a:t>
            </a:r>
            <a:endParaRPr sz="3300">
              <a:solidFill>
                <a:srgbClr val="FFC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Catalyst: </a:t>
            </a:r>
          </a:p>
          <a:p>
            <a:pPr lvl="1"/>
            <a:r>
              <a:rPr lang="en-US" smtClean="0"/>
              <a:t>1. Speeds up a reaction by lowering the activation energy</a:t>
            </a:r>
          </a:p>
          <a:p>
            <a:pPr lvl="1"/>
            <a:r>
              <a:rPr lang="en-US" smtClean="0"/>
              <a:t>2. Not consumed by the reaction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ea typeface="+mj-ea"/>
                <a:cs typeface="+mj-cs"/>
              </a:rPr>
              <a:t>Making an Reaction GO…</a:t>
            </a:r>
            <a:r>
              <a:rPr sz="4400" smtClean="0">
                <a:solidFill>
                  <a:srgbClr val="FFC000"/>
                </a:solidFill>
                <a:ea typeface="+mj-ea"/>
                <a:cs typeface="+mj-cs"/>
              </a:rPr>
              <a:t> </a:t>
            </a:r>
            <a:endParaRPr>
              <a:ea typeface="+mj-ea"/>
              <a:cs typeface="+mj-cs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 l="8684" t="4134" r="18379" b="5943"/>
          <a:stretch>
            <a:fillRect/>
          </a:stretch>
        </p:blipFill>
        <p:spPr bwMode="auto">
          <a:xfrm rot="-5400000">
            <a:off x="2496343" y="1542257"/>
            <a:ext cx="3236913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/>
          <a:lstStyle/>
          <a:p>
            <a:r>
              <a:rPr lang="en-US" smtClean="0"/>
              <a:t>ENZYMES are </a:t>
            </a:r>
            <a:r>
              <a:rPr lang="en-US" smtClean="0">
                <a:solidFill>
                  <a:srgbClr val="FF0000"/>
                </a:solidFill>
              </a:rPr>
              <a:t>catalysts </a:t>
            </a:r>
            <a:r>
              <a:rPr lang="en-US" smtClean="0"/>
              <a:t>in </a:t>
            </a:r>
            <a:r>
              <a:rPr lang="en-US" smtClean="0">
                <a:solidFill>
                  <a:srgbClr val="FF0000"/>
                </a:solidFill>
              </a:rPr>
              <a:t>living </a:t>
            </a:r>
            <a:r>
              <a:rPr lang="en-US" smtClean="0"/>
              <a:t>things</a:t>
            </a:r>
          </a:p>
          <a:p>
            <a:pPr lvl="1"/>
            <a:r>
              <a:rPr lang="en-US" b="1" smtClean="0"/>
              <a:t>1. protein or RNA molecule (organic contains C)</a:t>
            </a:r>
          </a:p>
          <a:p>
            <a:pPr lvl="1"/>
            <a:r>
              <a:rPr lang="en-US" b="1" smtClean="0"/>
              <a:t>2. Speeds up chemical reactions</a:t>
            </a:r>
          </a:p>
          <a:p>
            <a:pPr lvl="1"/>
            <a:r>
              <a:rPr lang="en-US" b="1" smtClean="0"/>
              <a:t>3. Not consumed by the reaction</a:t>
            </a:r>
          </a:p>
          <a:p>
            <a:pPr lvl="1"/>
            <a:endParaRPr lang="en-US" sz="3800" smtClean="0"/>
          </a:p>
          <a:p>
            <a:r>
              <a:rPr lang="en-US" sz="2800" b="1" smtClean="0"/>
              <a:t>Most reactions are </a:t>
            </a:r>
            <a:r>
              <a:rPr lang="en-US" sz="2800" b="1" smtClean="0">
                <a:solidFill>
                  <a:srgbClr val="FF0000"/>
                </a:solidFill>
              </a:rPr>
              <a:t>slow</a:t>
            </a:r>
            <a:r>
              <a:rPr lang="en-US" sz="2800" b="1" smtClean="0"/>
              <a:t> or require more </a:t>
            </a:r>
            <a:r>
              <a:rPr lang="en-US" sz="2800" b="1" smtClean="0">
                <a:solidFill>
                  <a:srgbClr val="FF0000"/>
                </a:solidFill>
              </a:rPr>
              <a:t>energy </a:t>
            </a:r>
            <a:r>
              <a:rPr lang="en-US" sz="2800" b="1" smtClean="0"/>
              <a:t>than can be produced inside the body. </a:t>
            </a:r>
          </a:p>
          <a:p>
            <a:endParaRPr lang="en-US" sz="2800" b="1" smtClean="0"/>
          </a:p>
          <a:p>
            <a:r>
              <a:rPr lang="en-US" sz="2800" b="1" smtClean="0"/>
              <a:t>A catalyst is</a:t>
            </a:r>
            <a:r>
              <a:rPr lang="en-US" sz="2800" b="1" smtClean="0">
                <a:solidFill>
                  <a:srgbClr val="FF0000"/>
                </a:solidFill>
              </a:rPr>
              <a:t> essential </a:t>
            </a:r>
            <a:r>
              <a:rPr lang="en-US" sz="2800" b="1" smtClean="0"/>
              <a:t>for </a:t>
            </a:r>
            <a:r>
              <a:rPr lang="en-US" sz="2800" b="1" smtClean="0">
                <a:solidFill>
                  <a:srgbClr val="FF0000"/>
                </a:solidFill>
              </a:rPr>
              <a:t>metabolism</a:t>
            </a:r>
            <a:r>
              <a:rPr lang="en-US" sz="2800" b="1" smtClean="0"/>
              <a:t> to work. </a:t>
            </a:r>
            <a:endParaRPr lang="en-US" sz="4000" smtClean="0"/>
          </a:p>
          <a:p>
            <a:pPr lvl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b="1" smtClean="0">
                <a:ea typeface="+mj-ea"/>
                <a:cs typeface="+mj-cs"/>
              </a:rPr>
              <a:t>What is an Enzyme? </a:t>
            </a:r>
            <a:r>
              <a:rPr smtClean="0">
                <a:ea typeface="+mj-ea"/>
                <a:cs typeface="+mj-cs"/>
              </a:rPr>
              <a:t/>
            </a:r>
            <a:br>
              <a:rPr smtClean="0">
                <a:ea typeface="+mj-ea"/>
                <a:cs typeface="+mj-cs"/>
              </a:rPr>
            </a:br>
            <a:endParaRPr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r>
              <a:rPr lang="en-US" sz="3600" smtClean="0"/>
              <a:t>Enzymes fit (like a lock and key) with a </a:t>
            </a:r>
            <a:r>
              <a:rPr lang="en-US" sz="3600" smtClean="0">
                <a:solidFill>
                  <a:srgbClr val="FF0000"/>
                </a:solidFill>
              </a:rPr>
              <a:t>substrate.</a:t>
            </a:r>
          </a:p>
          <a:p>
            <a:pPr lvl="1"/>
            <a:r>
              <a:rPr lang="en-US" sz="3400" smtClean="0"/>
              <a:t> </a:t>
            </a:r>
            <a:r>
              <a:rPr lang="en-US" sz="3400" smtClean="0">
                <a:solidFill>
                  <a:srgbClr val="FF0000"/>
                </a:solidFill>
              </a:rPr>
              <a:t>Substrates</a:t>
            </a:r>
            <a:r>
              <a:rPr lang="en-US" sz="3400" smtClean="0"/>
              <a:t> are the </a:t>
            </a:r>
            <a:r>
              <a:rPr lang="en-US" sz="3400" smtClean="0">
                <a:solidFill>
                  <a:srgbClr val="FF0000"/>
                </a:solidFill>
              </a:rPr>
              <a:t>reactants</a:t>
            </a:r>
            <a:r>
              <a:rPr lang="en-US" sz="3400" smtClean="0">
                <a:solidFill>
                  <a:schemeClr val="accent2"/>
                </a:solidFill>
              </a:rPr>
              <a:t> </a:t>
            </a:r>
            <a:r>
              <a:rPr lang="en-US" sz="3400" smtClean="0"/>
              <a:t>of a chemical reaction. </a:t>
            </a:r>
          </a:p>
          <a:p>
            <a:pPr lvl="1"/>
            <a:r>
              <a:rPr lang="en-US" sz="3400" smtClean="0"/>
              <a:t>An enzyme is shaped very </a:t>
            </a:r>
            <a:r>
              <a:rPr lang="en-US" sz="3400" smtClean="0">
                <a:solidFill>
                  <a:srgbClr val="FF0000"/>
                </a:solidFill>
              </a:rPr>
              <a:t>specifically</a:t>
            </a:r>
            <a:r>
              <a:rPr lang="en-US" sz="3400" smtClean="0"/>
              <a:t> to react with only its </a:t>
            </a:r>
            <a:r>
              <a:rPr lang="en-US" sz="3400" smtClean="0">
                <a:solidFill>
                  <a:srgbClr val="FF0000"/>
                </a:solidFill>
              </a:rPr>
              <a:t>substrate</a:t>
            </a:r>
            <a:r>
              <a:rPr lang="en-US" sz="3400" smtClean="0"/>
              <a:t>. </a:t>
            </a:r>
          </a:p>
          <a:p>
            <a:pPr lvl="1"/>
            <a:r>
              <a:rPr lang="en-US" sz="3600" b="1" smtClean="0"/>
              <a:t>ANIMATION: Specificness</a:t>
            </a:r>
            <a:endParaRPr lang="en-US" sz="34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ea typeface="+mj-ea"/>
                <a:cs typeface="+mj-cs"/>
              </a:rPr>
              <a:t>How Enzymes Work… </a:t>
            </a:r>
            <a:endParaRPr>
              <a:ea typeface="+mj-ea"/>
              <a:cs typeface="+mj-cs"/>
            </a:endParaRPr>
          </a:p>
        </p:txBody>
      </p:sp>
      <p:pic>
        <p:nvPicPr>
          <p:cNvPr id="23555" name="Picture 2" descr="C:\Documents and Settings\Zimaal\Local Settings\Temporary Internet Files\Content.IE5\82DMSJPB\MC900234391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0"/>
            <a:ext cx="260032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219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ea typeface="+mj-ea"/>
                <a:cs typeface="+mj-cs"/>
              </a:rPr>
              <a:t>How Enzymes Work </a:t>
            </a:r>
            <a:endParaRPr>
              <a:ea typeface="+mj-ea"/>
              <a:cs typeface="+mj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876800" cy="57912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1. Enzyme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+mn-cs"/>
              </a:rPr>
              <a:t>binds</a:t>
            </a:r>
            <a:r>
              <a:rPr lang="en-US" dirty="0" smtClean="0">
                <a:ea typeface="+mn-ea"/>
                <a:cs typeface="+mn-cs"/>
              </a:rPr>
              <a:t> to substrate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2. Enzyme/Substrate complex forms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The enzyme “hugs” the substrates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3.  New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+mn-cs"/>
              </a:rPr>
              <a:t>Product(s) </a:t>
            </a:r>
            <a:r>
              <a:rPr lang="en-US" dirty="0" smtClean="0">
                <a:ea typeface="+mn-ea"/>
                <a:cs typeface="+mn-cs"/>
              </a:rPr>
              <a:t>form and are released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*** What do you notice about the enzyme to the right???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It is NOT CHANGED!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Animation: </a:t>
            </a:r>
            <a:r>
              <a:rPr lang="en-US" dirty="0" smtClean="0">
                <a:ea typeface="+mn-ea"/>
                <a:hlinkClick r:id="rId3"/>
              </a:rPr>
              <a:t>Reusing Enzymes</a:t>
            </a:r>
            <a:endParaRPr lang="en-US" dirty="0" smtClean="0"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LOCK and KEY example which is enzyme and which substrate?</a:t>
            </a:r>
          </a:p>
        </p:txBody>
      </p:sp>
      <p:pic>
        <p:nvPicPr>
          <p:cNvPr id="24579" name="Content Placeholder 5" descr="enzyme_action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300663" y="990600"/>
            <a:ext cx="3843337" cy="4572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077200" cy="609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600" smtClean="0">
                <a:ea typeface="+mj-ea"/>
                <a:cs typeface="+mj-cs"/>
              </a:rPr>
              <a:t/>
            </a:r>
            <a:br>
              <a:rPr sz="3600" smtClean="0">
                <a:ea typeface="+mj-ea"/>
                <a:cs typeface="+mj-cs"/>
              </a:rPr>
            </a:br>
            <a:r>
              <a:rPr sz="3600" smtClean="0">
                <a:ea typeface="+mj-ea"/>
                <a:cs typeface="+mj-cs"/>
              </a:rPr>
              <a:t/>
            </a:r>
            <a:br>
              <a:rPr sz="3600" smtClean="0">
                <a:ea typeface="+mj-ea"/>
                <a:cs typeface="+mj-cs"/>
              </a:rPr>
            </a:br>
            <a:r>
              <a:rPr sz="3600" smtClean="0">
                <a:ea typeface="+mj-ea"/>
                <a:cs typeface="+mj-cs"/>
              </a:rPr>
              <a:t/>
            </a:r>
            <a:br>
              <a:rPr sz="3600" smtClean="0">
                <a:ea typeface="+mj-ea"/>
                <a:cs typeface="+mj-cs"/>
              </a:rPr>
            </a:br>
            <a:r>
              <a:rPr sz="3600" smtClean="0">
                <a:ea typeface="+mj-ea"/>
                <a:cs typeface="+mj-cs"/>
              </a:rPr>
              <a:t/>
            </a:r>
            <a:br>
              <a:rPr sz="3600" smtClean="0">
                <a:ea typeface="+mj-ea"/>
                <a:cs typeface="+mj-cs"/>
              </a:rPr>
            </a:br>
            <a:r>
              <a:rPr sz="3600" smtClean="0">
                <a:ea typeface="+mj-ea"/>
                <a:cs typeface="+mj-cs"/>
              </a:rPr>
              <a:t/>
            </a:r>
            <a:br>
              <a:rPr sz="3600" smtClean="0">
                <a:ea typeface="+mj-ea"/>
                <a:cs typeface="+mj-cs"/>
              </a:rPr>
            </a:br>
            <a:r>
              <a:rPr sz="3600" smtClean="0">
                <a:ea typeface="+mj-ea"/>
                <a:cs typeface="+mj-cs"/>
              </a:rPr>
              <a:t>How Enzymes Work </a:t>
            </a:r>
            <a:r>
              <a:rPr smtClean="0">
                <a:ea typeface="+mj-ea"/>
                <a:cs typeface="+mj-cs"/>
              </a:rPr>
              <a:t>– </a:t>
            </a:r>
            <a:r>
              <a:rPr smtClean="0">
                <a:solidFill>
                  <a:srgbClr val="FFC000"/>
                </a:solidFill>
                <a:ea typeface="+mj-ea"/>
                <a:cs typeface="+mj-cs"/>
              </a:rPr>
              <a:t>PENNY DEMO!!!</a:t>
            </a:r>
            <a:br>
              <a:rPr smtClean="0">
                <a:solidFill>
                  <a:srgbClr val="FFC000"/>
                </a:solidFill>
                <a:ea typeface="+mj-ea"/>
                <a:cs typeface="+mj-cs"/>
              </a:rPr>
            </a:br>
            <a:endParaRPr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038600" cy="5562600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Enzymes require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+mn-cs"/>
              </a:rPr>
              <a:t>specific </a:t>
            </a:r>
            <a:r>
              <a:rPr lang="en-US" dirty="0" smtClean="0">
                <a:ea typeface="+mn-ea"/>
                <a:cs typeface="+mn-cs"/>
              </a:rPr>
              <a:t>environments. (THINK HOMEOSTASIS!!)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Temperature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pH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Salts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If the enzymes environment changes – then the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+mn-cs"/>
              </a:rPr>
              <a:t>shape </a:t>
            </a:r>
            <a:r>
              <a:rPr lang="en-US" dirty="0" smtClean="0">
                <a:ea typeface="+mn-ea"/>
                <a:cs typeface="+mn-cs"/>
              </a:rPr>
              <a:t>changes (DENATURES) which results in NO REACTION!</a:t>
            </a:r>
            <a:endParaRPr lang="en-US" dirty="0" smtClean="0">
              <a:solidFill>
                <a:srgbClr val="C00000"/>
              </a:solidFill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Substrate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+mn-cs"/>
              </a:rPr>
              <a:t>no longer </a:t>
            </a:r>
            <a:r>
              <a:rPr lang="en-US" dirty="0" smtClean="0">
                <a:ea typeface="+mn-ea"/>
                <a:cs typeface="+mn-cs"/>
              </a:rPr>
              <a:t>fits. 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cannot react with its other reactants 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 the reaction stops.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ea typeface="+mn-ea"/>
              </a:rPr>
              <a:t>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Animation: </a:t>
            </a:r>
            <a:r>
              <a:rPr lang="en-US" dirty="0" smtClean="0">
                <a:ea typeface="+mn-ea"/>
                <a:cs typeface="+mn-cs"/>
                <a:hlinkClick r:id="rId3"/>
              </a:rPr>
              <a:t>Denaturing</a:t>
            </a:r>
            <a:endParaRPr lang="en-US" dirty="0" smtClean="0"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rgbClr val="FFC000"/>
                </a:solidFill>
                <a:ea typeface="+mn-ea"/>
                <a:cs typeface="+mn-cs"/>
              </a:rPr>
              <a:t>Milk/Egg Demo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343400" y="1524000"/>
            <a:ext cx="4364038" cy="4572000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ea typeface="+mn-ea"/>
              <a:cs typeface="+mn-cs"/>
            </a:endParaRPr>
          </a:p>
        </p:txBody>
      </p:sp>
      <p:grpSp>
        <p:nvGrpSpPr>
          <p:cNvPr id="25604" name="Group 31"/>
          <p:cNvGrpSpPr>
            <a:grpSpLocks/>
          </p:cNvGrpSpPr>
          <p:nvPr/>
        </p:nvGrpSpPr>
        <p:grpSpPr bwMode="auto">
          <a:xfrm>
            <a:off x="3886200" y="1676400"/>
            <a:ext cx="5257800" cy="4114800"/>
            <a:chOff x="3886200" y="1676400"/>
            <a:chExt cx="5257800" cy="4114800"/>
          </a:xfrm>
        </p:grpSpPr>
        <p:grpSp>
          <p:nvGrpSpPr>
            <p:cNvPr id="25605" name="Group 29"/>
            <p:cNvGrpSpPr>
              <a:grpSpLocks/>
            </p:cNvGrpSpPr>
            <p:nvPr/>
          </p:nvGrpSpPr>
          <p:grpSpPr bwMode="auto">
            <a:xfrm>
              <a:off x="4648200" y="1676400"/>
              <a:ext cx="4495800" cy="4114800"/>
              <a:chOff x="4648200" y="1676400"/>
              <a:chExt cx="4495800" cy="4114800"/>
            </a:xfrm>
          </p:grpSpPr>
          <p:sp>
            <p:nvSpPr>
              <p:cNvPr id="7" name="Pie 6"/>
              <p:cNvSpPr/>
              <p:nvPr/>
            </p:nvSpPr>
            <p:spPr>
              <a:xfrm>
                <a:off x="4648200" y="2362200"/>
                <a:ext cx="914400" cy="990600"/>
              </a:xfrm>
              <a:prstGeom prst="pi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>
                <a:off x="5715000" y="2895600"/>
                <a:ext cx="685800" cy="1588"/>
              </a:xfrm>
              <a:prstGeom prst="straightConnector1">
                <a:avLst/>
              </a:prstGeom>
              <a:ln w="476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Chord 9"/>
              <p:cNvSpPr/>
              <p:nvPr/>
            </p:nvSpPr>
            <p:spPr>
              <a:xfrm>
                <a:off x="6477000" y="2438400"/>
                <a:ext cx="914400" cy="914400"/>
              </a:xfrm>
              <a:prstGeom prst="chord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rot="16200000" flipH="1">
                <a:off x="5448300" y="3543300"/>
                <a:ext cx="685800" cy="609600"/>
              </a:xfrm>
              <a:prstGeom prst="straightConnector1">
                <a:avLst/>
              </a:prstGeom>
              <a:ln w="476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Pie 15"/>
              <p:cNvSpPr/>
              <p:nvPr/>
            </p:nvSpPr>
            <p:spPr>
              <a:xfrm>
                <a:off x="5181600" y="4876800"/>
                <a:ext cx="914400" cy="914400"/>
              </a:xfrm>
              <a:prstGeom prst="pi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ight Triangle 16"/>
              <p:cNvSpPr/>
              <p:nvPr/>
            </p:nvSpPr>
            <p:spPr>
              <a:xfrm>
                <a:off x="5715000" y="4267200"/>
                <a:ext cx="914400" cy="914400"/>
              </a:xfrm>
              <a:prstGeom prst="rt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>
                <a:off x="6248400" y="5334000"/>
                <a:ext cx="685800" cy="1588"/>
              </a:xfrm>
              <a:prstGeom prst="straightConnector1">
                <a:avLst/>
              </a:prstGeom>
              <a:ln w="476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ight Triangle 22"/>
              <p:cNvSpPr/>
              <p:nvPr/>
            </p:nvSpPr>
            <p:spPr>
              <a:xfrm>
                <a:off x="7467600" y="4419600"/>
                <a:ext cx="914400" cy="914400"/>
              </a:xfrm>
              <a:prstGeom prst="rtTriangl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Pie 23"/>
              <p:cNvSpPr/>
              <p:nvPr/>
            </p:nvSpPr>
            <p:spPr>
              <a:xfrm>
                <a:off x="7010400" y="4876800"/>
                <a:ext cx="914400" cy="914400"/>
              </a:xfrm>
              <a:prstGeom prst="pi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Lightning Bolt 24"/>
              <p:cNvSpPr/>
              <p:nvPr/>
            </p:nvSpPr>
            <p:spPr>
              <a:xfrm>
                <a:off x="5486400" y="2133600"/>
                <a:ext cx="533400" cy="762000"/>
              </a:xfrm>
              <a:prstGeom prst="lightningBolt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>
                <a:off x="7162800" y="1676400"/>
                <a:ext cx="914400" cy="914400"/>
              </a:xfrm>
              <a:prstGeom prst="rt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>
                <a:off x="7315200" y="2971800"/>
                <a:ext cx="685800" cy="1588"/>
              </a:xfrm>
              <a:prstGeom prst="straightConnector1">
                <a:avLst/>
              </a:prstGeom>
              <a:ln w="476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Hexagon 28"/>
              <p:cNvSpPr/>
              <p:nvPr/>
            </p:nvSpPr>
            <p:spPr>
              <a:xfrm>
                <a:off x="8083550" y="2667000"/>
                <a:ext cx="1060450" cy="914400"/>
              </a:xfrm>
              <a:prstGeom prst="hexagon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886200" y="4114800"/>
              <a:ext cx="1752600" cy="37623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In Homeostasis</a:t>
              </a:r>
              <a:endParaRPr lang="en-US" dirty="0">
                <a:solidFill>
                  <a:srgbClr val="002060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19600" y="1752600"/>
              <a:ext cx="2057400" cy="37623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Lost Homeostasis</a:t>
              </a:r>
              <a:endParaRPr lang="en-US" dirty="0">
                <a:solidFill>
                  <a:srgbClr val="002060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219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4400" b="1" smtClean="0">
                <a:ea typeface="+mj-ea"/>
                <a:cs typeface="+mj-cs"/>
              </a:rPr>
              <a:t>EXAMPLE OF A CHEMICAL PATHWAY</a:t>
            </a:r>
            <a:endParaRPr sz="4400" smtClean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85000" lnSpcReduction="20000"/>
          </a:bodyPr>
          <a:lstStyle/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ea typeface="+mn-ea"/>
              </a:rPr>
              <a:t>Letters = reactants and products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a typeface="+mn-ea"/>
              </a:rPr>
              <a:t>Numbers = enzymes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  </a:t>
            </a:r>
            <a:endParaRPr lang="en-US" sz="1200" dirty="0" smtClean="0"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/>
            </a:r>
            <a:br>
              <a:rPr lang="en-US" dirty="0" smtClean="0">
                <a:ea typeface="+mn-ea"/>
                <a:cs typeface="+mn-cs"/>
              </a:rPr>
            </a:br>
            <a:r>
              <a:rPr lang="en-US" sz="6500" dirty="0" smtClean="0">
                <a:solidFill>
                  <a:schemeClr val="tx2"/>
                </a:solidFill>
                <a:ea typeface="+mn-ea"/>
                <a:cs typeface="+mn-cs"/>
              </a:rPr>
              <a:t>A </a:t>
            </a:r>
            <a:r>
              <a:rPr lang="en-US" sz="6500" dirty="0" smtClean="0">
                <a:solidFill>
                  <a:schemeClr val="tx2"/>
                </a:solidFill>
                <a:ea typeface="+mn-ea"/>
                <a:cs typeface="+mn-cs"/>
                <a:sym typeface="Wingdings"/>
              </a:rPr>
              <a:t></a:t>
            </a:r>
            <a:r>
              <a:rPr lang="en-US" sz="6500" dirty="0" smtClean="0">
                <a:solidFill>
                  <a:schemeClr val="tx2"/>
                </a:solidFill>
                <a:ea typeface="+mn-ea"/>
                <a:cs typeface="+mn-cs"/>
              </a:rPr>
              <a:t> B </a:t>
            </a:r>
            <a:r>
              <a:rPr lang="en-US" sz="6500" dirty="0" smtClean="0">
                <a:solidFill>
                  <a:schemeClr val="tx2"/>
                </a:solidFill>
                <a:ea typeface="+mn-ea"/>
                <a:cs typeface="+mn-cs"/>
                <a:sym typeface="Wingdings"/>
              </a:rPr>
              <a:t></a:t>
            </a:r>
            <a:r>
              <a:rPr lang="en-US" sz="6500" dirty="0" smtClean="0">
                <a:solidFill>
                  <a:schemeClr val="tx2"/>
                </a:solidFill>
                <a:ea typeface="+mn-ea"/>
                <a:cs typeface="+mn-cs"/>
              </a:rPr>
              <a:t>  C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2800" dirty="0" smtClean="0"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ea typeface="+mn-ea"/>
                <a:cs typeface="+mn-cs"/>
              </a:rPr>
              <a:t>SO what does this mean…”If an enzyme is missing or not functioning properly, then homeostasis is lost.”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ea typeface="+mn-ea"/>
                <a:cs typeface="+mn-cs"/>
              </a:rPr>
              <a:t>Examples: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a typeface="+mn-ea"/>
              </a:rPr>
              <a:t>1. no vital product made (C)  ex) insulin</a:t>
            </a:r>
          </a:p>
          <a:p>
            <a:pPr marL="1005840" lvl="2" fontAlgn="auto">
              <a:spcAft>
                <a:spcPts val="0"/>
              </a:spcAft>
              <a:buClr>
                <a:schemeClr val="accent2">
                  <a:shade val="50000"/>
                </a:schemeClr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a typeface="+mn-ea"/>
              </a:rPr>
              <a:t>2. accumulation of a toxin (B) ex) PKU disease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ea typeface="+mn-ea"/>
              <a:cs typeface="+mn-cs"/>
            </a:endParaRPr>
          </a:p>
        </p:txBody>
      </p:sp>
      <p:grpSp>
        <p:nvGrpSpPr>
          <p:cNvPr id="26627" name="Group 6"/>
          <p:cNvGrpSpPr>
            <a:grpSpLocks/>
          </p:cNvGrpSpPr>
          <p:nvPr/>
        </p:nvGrpSpPr>
        <p:grpSpPr bwMode="auto">
          <a:xfrm>
            <a:off x="1524000" y="2895600"/>
            <a:ext cx="2009775" cy="366713"/>
            <a:chOff x="1524000" y="2895600"/>
            <a:chExt cx="2009402" cy="366162"/>
          </a:xfrm>
        </p:grpSpPr>
        <p:sp>
          <p:nvSpPr>
            <p:cNvPr id="5" name="TextBox 4"/>
            <p:cNvSpPr txBox="1"/>
            <p:nvPr/>
          </p:nvSpPr>
          <p:spPr>
            <a:xfrm>
              <a:off x="1524000" y="2895600"/>
              <a:ext cx="485685" cy="3661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n-lt"/>
                  <a:ea typeface="+mn-ea"/>
                  <a:cs typeface="+mn-cs"/>
                </a:rPr>
                <a:t>1</a:t>
              </a:r>
              <a:endPara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47717" y="2895600"/>
              <a:ext cx="485685" cy="3661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n-lt"/>
                  <a:ea typeface="+mn-ea"/>
                  <a:cs typeface="+mn-cs"/>
                </a:rPr>
                <a:t>2</a:t>
              </a:r>
              <a:endPara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&quot;No&quot; Symbol 7"/>
          <p:cNvSpPr/>
          <p:nvPr/>
        </p:nvSpPr>
        <p:spPr>
          <a:xfrm>
            <a:off x="2819400" y="2590800"/>
            <a:ext cx="914400" cy="914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3534</TotalTime>
  <Words>321</Words>
  <Application>Microsoft Office PowerPoint</Application>
  <PresentationFormat>On-screen Show (4:3)</PresentationFormat>
  <Paragraphs>59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Constantia</vt:lpstr>
      <vt:lpstr>ＭＳ Ｐゴシック</vt:lpstr>
      <vt:lpstr>Arial</vt:lpstr>
      <vt:lpstr>Wingdings 2</vt:lpstr>
      <vt:lpstr>Calibri</vt:lpstr>
      <vt:lpstr>Wingdings</vt:lpstr>
      <vt:lpstr>Paper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MTSD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Biochemistry… </dc:title>
  <dc:creator>allison zima</dc:creator>
  <cp:lastModifiedBy>MTSD MTSD</cp:lastModifiedBy>
  <cp:revision>48</cp:revision>
  <cp:lastPrinted>2010-11-17T19:41:23Z</cp:lastPrinted>
  <dcterms:created xsi:type="dcterms:W3CDTF">2010-10-21T18:18:45Z</dcterms:created>
  <dcterms:modified xsi:type="dcterms:W3CDTF">2010-11-18T20:18:22Z</dcterms:modified>
</cp:coreProperties>
</file>